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5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51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4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2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56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8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4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9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0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939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668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2484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5400" dirty="0" smtClean="0"/>
              <a:t>Bevolkingsonderzoek mammografie &amp; CTG</a:t>
            </a:r>
            <a:endParaRPr lang="nl-NL" sz="5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D17CD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7179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als CTG afwijkend is?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de CTG afwijkend is kan het nodig zijn de bevalling te versnellen met een vacuümpomp of tang. </a:t>
            </a:r>
          </a:p>
          <a:p>
            <a:r>
              <a:rPr lang="nl-NL" dirty="0" smtClean="0"/>
              <a:t>Soms is een keizersnede nodig.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858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Bevolkingsonderzoek mammografie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Alle vrouwen van 50 tot en met 75 jaar krijgen iedere 2 jaar een uitnodiging voor het bevolkingsonderzoek borstkanker. Door een mammografie kan borstkanker in een vroeg stadium worden ontdekt.</a:t>
            </a:r>
          </a:p>
          <a:p>
            <a:r>
              <a:rPr lang="nl-NL" dirty="0" smtClean="0"/>
              <a:t>Het onderzoek is niet verplicht. </a:t>
            </a:r>
          </a:p>
          <a:p>
            <a:r>
              <a:rPr lang="nl-NL" dirty="0" smtClean="0"/>
              <a:t>Je krijgt een uitnodigingsbrief en een folder.</a:t>
            </a:r>
          </a:p>
          <a:p>
            <a:r>
              <a:rPr lang="nl-NL" dirty="0" smtClean="0"/>
              <a:t>Waar je wordt onderzocht, wordt ook wel ‘de bus’ genoemd. Het is een mobiel onderzoekscentrum.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114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Vóór het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het onderzoek moet alle bovenkleding uitgedaan worden.</a:t>
            </a:r>
          </a:p>
          <a:p>
            <a:r>
              <a:rPr lang="nl-NL" dirty="0" smtClean="0"/>
              <a:t>Trek makkelijke kleren aan.</a:t>
            </a:r>
          </a:p>
          <a:p>
            <a:r>
              <a:rPr lang="nl-NL" dirty="0" smtClean="0"/>
              <a:t>Gebruik geen zalf, poeder of lotion op het bovenlichaam.</a:t>
            </a:r>
          </a:p>
          <a:p>
            <a:r>
              <a:rPr lang="nl-NL" dirty="0" smtClean="0"/>
              <a:t>Als je littekens hebt op de borsten of als je borsten heel gevoelig zijn, moet je dit aangeven.</a:t>
            </a:r>
          </a:p>
          <a:p>
            <a:r>
              <a:rPr lang="nl-NL" dirty="0" smtClean="0"/>
              <a:t>Heb je inwendige borstprotheses? Ook dan kunnen foto’s gemaakt worden.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18207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6800" y="1991334"/>
            <a:ext cx="5859780" cy="3931920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Je gaat tegen het röntgenapparaat aan staan: dit kan koud aanvoelen. Probeer zoveel mogelijk te ontspannen.</a:t>
            </a:r>
          </a:p>
          <a:p>
            <a:r>
              <a:rPr lang="nl-NL" dirty="0" smtClean="0"/>
              <a:t>De laborant legt de borst op de plaat.</a:t>
            </a:r>
          </a:p>
          <a:p>
            <a:r>
              <a:rPr lang="nl-NL" dirty="0" smtClean="0"/>
              <a:t>De bovenste plaat drukt enkele seconden op de borst. De druk kan pijn doen.</a:t>
            </a:r>
          </a:p>
          <a:p>
            <a:r>
              <a:rPr lang="nl-NL" dirty="0" smtClean="0"/>
              <a:t>De laborant maakt een foto, daarna gaat de bovenste plaat meteen omhoog.</a:t>
            </a:r>
          </a:p>
          <a:p>
            <a:r>
              <a:rPr lang="nl-NL" dirty="0" smtClean="0"/>
              <a:t>Hetzelfde gebeurt met de andere borst.</a:t>
            </a:r>
          </a:p>
          <a:p>
            <a:r>
              <a:rPr lang="nl-NL" dirty="0" smtClean="0"/>
              <a:t>Nu wordt het apparaat schuin gezet om foto’s van de zijkant te maken. Je houdt met één arm een beugel vast. Ook hierbij wordt de borst samengedrukt.</a:t>
            </a:r>
          </a:p>
          <a:p>
            <a:r>
              <a:rPr lang="nl-NL" i="1" dirty="0" smtClean="0"/>
              <a:t>De foto’s worden gemaakt met heel weinig röntgenstralen.</a:t>
            </a:r>
          </a:p>
          <a:p>
            <a:r>
              <a:rPr lang="nl-NL" i="1" dirty="0" smtClean="0"/>
              <a:t>Het röntgenapparaat is geschikt voor elke borstgrootte.</a:t>
            </a:r>
          </a:p>
          <a:p>
            <a:r>
              <a:rPr lang="nl-NL" i="1" dirty="0" smtClean="0"/>
              <a:t>Na elk onderzoek wordt het röntgenapparaat schoongemaakt.</a:t>
            </a:r>
            <a:endParaRPr lang="nl-NL" i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6620" y="2103120"/>
            <a:ext cx="4255770" cy="239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3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 het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192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De laborant bekijkt of de borsten voldoende zijn afgebeeld en of de foto’s technisch gelukt zijn. De laborant kijkt niet of er afwijkingen te zien zijn.</a:t>
            </a:r>
          </a:p>
          <a:p>
            <a:r>
              <a:rPr lang="nl-NL" dirty="0" smtClean="0"/>
              <a:t>De laborant laat weten of de borsten voldoende zijn afgebeeld en of de foto’s technisch gelukt zijn. </a:t>
            </a:r>
          </a:p>
          <a:p>
            <a:r>
              <a:rPr lang="nl-NL" dirty="0" smtClean="0"/>
              <a:t>Als dit niet zo is, kan het zijn dat er één of meer foto’s extra moeten worden gemaakt. Anders is het onderzoek klaar.</a:t>
            </a:r>
          </a:p>
          <a:p>
            <a:r>
              <a:rPr lang="nl-NL" dirty="0" smtClean="0"/>
              <a:t>Alle röntgenfoto’s gaan naar het beoordelingscentrum. 2 gespecialiseerde radiologen beoordelen de foto’s. Binnen 10 werkdagen krijg je bericht met de uitslag. Als er vervolgonderzoek nodig is, neemt de huisarts contact op.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i="1" dirty="0" smtClean="0"/>
              <a:t>Niet alle gevallen van borstkanker worden door het bevolkingsonderzoek ontdekt.</a:t>
            </a:r>
          </a:p>
          <a:p>
            <a:pPr marL="0" indent="0">
              <a:buNone/>
            </a:pPr>
            <a:r>
              <a:rPr lang="nl-NL" i="1" dirty="0" smtClean="0"/>
              <a:t>Ook kun je borstkanker krijgen tussen twee onderzoeksrondes in. Controleer je borsten dus goed en ga bij veranderingen naar de huisarts.</a:t>
            </a:r>
          </a:p>
          <a:p>
            <a:pPr marL="0" indent="0">
              <a:buNone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843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Uitslagen mammografie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1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Uitslagen van een mammografie worden gecategoriseerd in de BI-RADS categorie. Dat staat voor </a:t>
            </a:r>
            <a:r>
              <a:rPr lang="nl-NL" b="1" dirty="0" err="1" smtClean="0"/>
              <a:t>B</a:t>
            </a:r>
            <a:r>
              <a:rPr lang="nl-NL" dirty="0" err="1" smtClean="0"/>
              <a:t>reast</a:t>
            </a:r>
            <a:r>
              <a:rPr lang="nl-NL" dirty="0" smtClean="0"/>
              <a:t> </a:t>
            </a:r>
            <a:r>
              <a:rPr lang="nl-NL" b="1" dirty="0" smtClean="0"/>
              <a:t>I</a:t>
            </a:r>
            <a:r>
              <a:rPr lang="nl-NL" dirty="0" smtClean="0"/>
              <a:t>maging </a:t>
            </a:r>
            <a:r>
              <a:rPr lang="nl-NL" b="1" dirty="0" smtClean="0"/>
              <a:t>R</a:t>
            </a:r>
            <a:r>
              <a:rPr lang="nl-NL" dirty="0" smtClean="0"/>
              <a:t>eporting </a:t>
            </a:r>
            <a:r>
              <a:rPr lang="nl-NL" b="1" dirty="0" err="1" smtClean="0"/>
              <a:t>a</a:t>
            </a:r>
            <a:r>
              <a:rPr lang="nl-NL" dirty="0" err="1" smtClean="0"/>
              <a:t>nd</a:t>
            </a:r>
            <a:r>
              <a:rPr lang="nl-NL" dirty="0" smtClean="0"/>
              <a:t> </a:t>
            </a:r>
            <a:r>
              <a:rPr lang="nl-NL" b="1" dirty="0" smtClean="0"/>
              <a:t>D</a:t>
            </a:r>
            <a:r>
              <a:rPr lang="nl-NL" dirty="0" smtClean="0"/>
              <a:t>ata </a:t>
            </a:r>
            <a:r>
              <a:rPr lang="nl-NL" b="1" dirty="0" smtClean="0"/>
              <a:t>S</a:t>
            </a:r>
            <a:r>
              <a:rPr lang="nl-NL" dirty="0" smtClean="0"/>
              <a:t>ystem.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BI-RADS 0: de foto heeft onvoldoende informatie gegeven en er is nader onderzoek nodig. Ongeveer de helft van de verwezen vrouwen heeft BI-RADS 0. 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BI-RADS 1: de foto ziet er normaal uit. Je wordt niet doorverwezen voor verder onderzoek.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BI-RADS 2: goedaardige afwijking. Je wordt niet doorverwezen voor verder onderzoek.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BI-RADS 3: de afwijking is waarschijnlijk goedaardig. De kans op kwaadaardigheid is &lt;2%. Bij een BI-RADS 3 uitslag kan er gekozen worden om een punctie uit te voeren als dit mogelijk is, of je kan na 6 maanden weer een controle krijgen.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BI-RADS 4: de afwijking is verdacht, maar niet typisch voor een kwaadaardige tumor. Je wordt doorverwezen voor verder onderzoek.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BI-RADS 5: bij deze categorie moet je er serieus rekening mee houden dat de gevonden afwijking kwaadaardig is. Je wordt </a:t>
            </a:r>
            <a:r>
              <a:rPr lang="nl-NL" dirty="0"/>
              <a:t>d</a:t>
            </a:r>
            <a:r>
              <a:rPr lang="nl-NL" dirty="0" smtClean="0"/>
              <a:t>oorverwezen voor verder onderzoek.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780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731520"/>
            <a:ext cx="10058400" cy="1371600"/>
          </a:xfrm>
        </p:spPr>
        <p:txBody>
          <a:bodyPr/>
          <a:lstStyle/>
          <a:p>
            <a:r>
              <a:rPr lang="nl-NL" dirty="0" smtClean="0"/>
              <a:t>CTG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6800" y="1874520"/>
            <a:ext cx="5311140" cy="3931920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CTG staat voor </a:t>
            </a:r>
            <a:r>
              <a:rPr lang="nl-NL" b="1" dirty="0" err="1" smtClean="0"/>
              <a:t>C</a:t>
            </a:r>
            <a:r>
              <a:rPr lang="nl-NL" dirty="0" err="1" smtClean="0"/>
              <a:t>ardio</a:t>
            </a:r>
            <a:r>
              <a:rPr lang="nl-NL" b="1" dirty="0" err="1" smtClean="0"/>
              <a:t>T</a:t>
            </a:r>
            <a:r>
              <a:rPr lang="nl-NL" dirty="0" err="1" smtClean="0"/>
              <a:t>oco</a:t>
            </a:r>
            <a:r>
              <a:rPr lang="nl-NL" b="1" dirty="0" err="1" smtClean="0"/>
              <a:t>G</a:t>
            </a:r>
            <a:r>
              <a:rPr lang="nl-NL" dirty="0" err="1" smtClean="0"/>
              <a:t>ram</a:t>
            </a:r>
            <a:r>
              <a:rPr lang="nl-NL" dirty="0" smtClean="0"/>
              <a:t>: een onderzoek waarbij een apparaatje de hartslag van je ongeboren kindje meet (cardio).</a:t>
            </a:r>
          </a:p>
          <a:p>
            <a:r>
              <a:rPr lang="nl-NL" dirty="0" smtClean="0"/>
              <a:t>Ook kan het eventuele activiteit van de baarmoeder waarnemen en monitoren (</a:t>
            </a:r>
            <a:r>
              <a:rPr lang="nl-NL" dirty="0" err="1" smtClean="0"/>
              <a:t>toco</a:t>
            </a:r>
            <a:r>
              <a:rPr lang="nl-NL" dirty="0" smtClean="0"/>
              <a:t>).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Wanneer wordt een CTG gemaakt (indicaties)?</a:t>
            </a:r>
            <a:endParaRPr lang="nl-NL" b="1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Als je baby in stuitligging ligt.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Als je minder activiteit en beweging van je baby in je buik voelt dan voorheen.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Als er aanwijzingen zijn op problemen met je placenta.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Als je weinig vruchtwater hebt.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Als je zwanger bent van een meerling.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Als je zwangerschapsvergiftiging hebt.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Als je zwangerschapsdiabetes hebt.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6625590" y="3840480"/>
            <a:ext cx="4251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500" dirty="0" smtClean="0"/>
              <a:t>Als je een hoge bloeddruk hebt.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500" dirty="0" smtClean="0"/>
              <a:t>Als je baby een groeivertraging heeft.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500" dirty="0" smtClean="0"/>
              <a:t>Als je bij een eerdere zwangerschap problemen hebt gehad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500" dirty="0" smtClean="0"/>
              <a:t>Als je vliezen vroegtijdig zijn gebroken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500" dirty="0" smtClean="0"/>
              <a:t>Als er kans is op vroeggeboorte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500" dirty="0" smtClean="0"/>
              <a:t>Als je bloedverlies hebt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500" dirty="0" smtClean="0"/>
              <a:t>Als je (ver) overtijd bent.</a:t>
            </a:r>
            <a:endParaRPr lang="nl-NL" sz="1500" dirty="0"/>
          </a:p>
        </p:txBody>
      </p:sp>
      <p:pic>
        <p:nvPicPr>
          <p:cNvPr id="1026" name="Picture 2" descr="CTG bij zwangere vro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5" y="1149138"/>
            <a:ext cx="2861945" cy="190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85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Meestal in opdracht van de gynaecoloog in het ziekenhuis, en uitgevoerd door een gespecialiseerd verpleegkundige.</a:t>
            </a:r>
          </a:p>
          <a:p>
            <a:r>
              <a:rPr lang="nl-NL" dirty="0" smtClean="0"/>
              <a:t>Je krijgt twee banden om je buik met 2 apparaatjes met sensoren.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Het ene apparaat (de doppler), meet de hartslag van je baby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Het andere apparaat (de </a:t>
            </a:r>
            <a:r>
              <a:rPr lang="nl-NL" dirty="0" err="1" smtClean="0"/>
              <a:t>tocometer</a:t>
            </a:r>
            <a:r>
              <a:rPr lang="nl-NL" dirty="0" smtClean="0"/>
              <a:t>) kan de activiteit in je baarmoeder waarnemen door veranderingen in de vorm van je baarmoeder te detecteren.</a:t>
            </a:r>
          </a:p>
          <a:p>
            <a:pPr marL="0" indent="0">
              <a:buNone/>
            </a:pPr>
            <a:r>
              <a:rPr lang="nl-NL" dirty="0" smtClean="0"/>
              <a:t>De waarnemingen zijn direct zichtbaar op een monitor. De verpleegkundige vertelt je wat ze allemaal doet en wat er te zien is.</a:t>
            </a:r>
          </a:p>
          <a:p>
            <a:pPr marL="0" indent="0">
              <a:buNone/>
            </a:pPr>
            <a:r>
              <a:rPr lang="nl-NL" dirty="0" smtClean="0"/>
              <a:t>Het CTG-onderzoek duurt minstens 30 minuten. Deze tijd is nodig om een betrouwbaar resultaat te krijgen.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5888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een normale CTG is de hartslag van de baby variabel (de hartslag versnelt (acceleratie) en daalt (</a:t>
            </a:r>
            <a:r>
              <a:rPr lang="nl-NL" dirty="0" err="1" smtClean="0"/>
              <a:t>deceleratie</a:t>
            </a:r>
            <a:r>
              <a:rPr lang="nl-NL" dirty="0" smtClean="0"/>
              <a:t>) vaak). </a:t>
            </a:r>
          </a:p>
          <a:p>
            <a:r>
              <a:rPr lang="nl-NL" dirty="0" smtClean="0"/>
              <a:t>Bij de bevalling kan de hartslag van de baby in het begin wat dalen. </a:t>
            </a:r>
            <a:r>
              <a:rPr lang="nl-NL" dirty="0"/>
              <a:t>D</a:t>
            </a:r>
            <a:r>
              <a:rPr lang="nl-NL" dirty="0" smtClean="0"/>
              <a:t>it is meestal normaal, de baby kan het even moeilijk hebben, bijvoorbeeld tijdens een wee.</a:t>
            </a:r>
          </a:p>
          <a:p>
            <a:r>
              <a:rPr lang="nl-NL" dirty="0" smtClean="0"/>
              <a:t>Als de hartslag van de baby na een wee niet snel herstelt, is controle belangrijk.</a:t>
            </a:r>
          </a:p>
          <a:p>
            <a:r>
              <a:rPr lang="nl-NL" dirty="0" smtClean="0"/>
              <a:t>Als aanhoudende tachycardie of bradycardie optreedt, kan het wijzen op een complicatie.</a:t>
            </a:r>
          </a:p>
          <a:p>
            <a:r>
              <a:rPr lang="nl-NL" dirty="0" smtClean="0"/>
              <a:t>De druk in de baarmoeder moet tussen de weeën door afnemen.</a:t>
            </a:r>
          </a:p>
          <a:p>
            <a:r>
              <a:rPr lang="nl-NL" i="1" dirty="0" smtClean="0"/>
              <a:t>In de kamer van verloskundigen en gynaecologen worden meestal alle </a:t>
            </a:r>
            <a:r>
              <a:rPr lang="nl-NL" i="1" dirty="0" err="1" smtClean="0"/>
              <a:t>CTG’s</a:t>
            </a:r>
            <a:r>
              <a:rPr lang="nl-NL" i="1" dirty="0" smtClean="0"/>
              <a:t> op beeldschermen weergegeven.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382538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ep">
  <a:themeElements>
    <a:clrScheme name="Aangepast 1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E32D91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eep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76</TotalTime>
  <Words>988</Words>
  <Application>Microsoft Office PowerPoint</Application>
  <PresentationFormat>Breedbeeld</PresentationFormat>
  <Paragraphs>75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Wingdings</vt:lpstr>
      <vt:lpstr>Zeep</vt:lpstr>
      <vt:lpstr>Bevolkingsonderzoek mammografie &amp; CTG</vt:lpstr>
      <vt:lpstr>Bevolkingsonderzoek mammografie</vt:lpstr>
      <vt:lpstr>Vóór het onderzoek</vt:lpstr>
      <vt:lpstr>Het onderzoek</vt:lpstr>
      <vt:lpstr>Na het onderzoek</vt:lpstr>
      <vt:lpstr>Uitslagen mammografie</vt:lpstr>
      <vt:lpstr>CTG </vt:lpstr>
      <vt:lpstr>Het onderzoek</vt:lpstr>
      <vt:lpstr>Het onderzoek</vt:lpstr>
      <vt:lpstr>Wat als CTG afwijkend is?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Bevolkingsonderzoek mammografie &amp; CTG</dc:title>
  <dc:creator>Hanneke van Tuinen</dc:creator>
  <cp:lastModifiedBy>Hanneke van Tuinen</cp:lastModifiedBy>
  <cp:revision>6</cp:revision>
  <dcterms:created xsi:type="dcterms:W3CDTF">2019-03-25T13:20:17Z</dcterms:created>
  <dcterms:modified xsi:type="dcterms:W3CDTF">2019-03-25T14:36:44Z</dcterms:modified>
</cp:coreProperties>
</file>